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3"/>
  </p:notesMasterIdLst>
  <p:sldIdLst>
    <p:sldId id="256" r:id="rId2"/>
    <p:sldId id="257" r:id="rId3"/>
    <p:sldId id="258" r:id="rId4"/>
    <p:sldId id="259" r:id="rId5"/>
    <p:sldId id="261" r:id="rId6"/>
    <p:sldId id="262" r:id="rId7"/>
    <p:sldId id="263" r:id="rId8"/>
    <p:sldId id="264" r:id="rId9"/>
    <p:sldId id="265" r:id="rId10"/>
    <p:sldId id="266" r:id="rId11"/>
    <p:sldId id="260" r:id="rId1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287B"/>
    <a:srgbClr val="FFE471"/>
    <a:srgbClr val="1A1A1A"/>
    <a:srgbClr val="E0664E"/>
    <a:srgbClr val="B76537"/>
    <a:srgbClr val="BB7733"/>
    <a:srgbClr val="680E17"/>
    <a:srgbClr val="5146AF"/>
    <a:srgbClr val="DA5431"/>
    <a:srgbClr val="FFD4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0B3BB3-2FD4-4AAD-BFEB-5EE73157AF24}" v="411" dt="2024-03-26T06:53:50.0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12" d="100"/>
          <a:sy n="112" d="100"/>
        </p:scale>
        <p:origin x="102" y="762"/>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jpg>
</file>

<file path=ppt/media/image3.jp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3/25/2024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t>5</a:t>
            </a:fld>
            <a:endParaRPr lang="en-US"/>
          </a:p>
        </p:txBody>
      </p:sp>
    </p:spTree>
    <p:extLst>
      <p:ext uri="{BB962C8B-B14F-4D97-AF65-F5344CB8AC3E}">
        <p14:creationId xmlns:p14="http://schemas.microsoft.com/office/powerpoint/2010/main" val="12845968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1141" y="1899453"/>
            <a:ext cx="8272947" cy="1527050"/>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76986" y="3335275"/>
            <a:ext cx="8272947" cy="880830"/>
          </a:xfrm>
        </p:spPr>
        <p:txBody>
          <a:bodyPr>
            <a:normAutofit/>
          </a:bodyPr>
          <a:lstStyle>
            <a:lvl1pPr marL="0" indent="0" algn="l">
              <a:buNone/>
              <a:defRPr sz="2800" b="0" i="0">
                <a:solidFill>
                  <a:srgbClr val="C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3/25/2024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3/25/2024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3/25/2024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3/25/2024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20128"/>
            <a:ext cx="8246070" cy="899840"/>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0730" y="1502815"/>
            <a:ext cx="8246070" cy="3264448"/>
          </a:xfrm>
        </p:spPr>
        <p:txBody>
          <a:bodyPr/>
          <a:lstStyle>
            <a:lvl1pPr algn="l">
              <a:defRPr sz="2800">
                <a:solidFill>
                  <a:schemeClr val="accent5">
                    <a:lumMod val="50000"/>
                  </a:schemeClr>
                </a:solidFill>
              </a:defRPr>
            </a:lvl1pPr>
            <a:lvl2pPr algn="l">
              <a:defRPr>
                <a:solidFill>
                  <a:schemeClr val="accent5">
                    <a:lumMod val="50000"/>
                  </a:schemeClr>
                </a:solidFill>
              </a:defRPr>
            </a:lvl2pPr>
            <a:lvl3pPr algn="l">
              <a:defRPr>
                <a:solidFill>
                  <a:schemeClr val="accent5">
                    <a:lumMod val="50000"/>
                  </a:schemeClr>
                </a:solidFill>
              </a:defRPr>
            </a:lvl3pPr>
            <a:lvl4pPr algn="l">
              <a:defRPr>
                <a:solidFill>
                  <a:schemeClr val="accent5">
                    <a:lumMod val="50000"/>
                  </a:schemeClr>
                </a:solidFill>
              </a:defRPr>
            </a:lvl4pPr>
            <a:lvl5pPr algn="l">
              <a:defRPr>
                <a:solidFill>
                  <a:schemeClr val="accent5">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3/25/2024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64348" y="460824"/>
            <a:ext cx="6410827" cy="763525"/>
          </a:xfrm>
        </p:spPr>
        <p:txBody>
          <a:bodyPr>
            <a:normAutofit/>
          </a:bodyPr>
          <a:lstStyle>
            <a:lvl1pPr algn="l">
              <a:defRPr sz="360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64348" y="1323749"/>
            <a:ext cx="6393606" cy="3344113"/>
          </a:xfrm>
        </p:spPr>
        <p:txBody>
          <a:bodyPr/>
          <a:lstStyle>
            <a:lvl1pPr>
              <a:defRPr sz="2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3/25/2024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3/25/2024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3/25/2024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552" y="240259"/>
            <a:ext cx="8076896" cy="902860"/>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808224"/>
            <a:ext cx="4040188" cy="479822"/>
          </a:xfrm>
        </p:spPr>
        <p:txBody>
          <a:bodyPr anchor="b"/>
          <a:lstStyle>
            <a:lvl1pPr marL="0" indent="0" algn="ctr">
              <a:buNone/>
              <a:defRPr sz="2400" b="1">
                <a:solidFill>
                  <a:srgbClr val="C000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280621"/>
            <a:ext cx="4040188" cy="2276294"/>
          </a:xfrm>
        </p:spPr>
        <p:txBody>
          <a:bodyPr/>
          <a:lstStyle>
            <a:lvl1pPr algn="ctr">
              <a:defRPr sz="2400">
                <a:solidFill>
                  <a:schemeClr val="accent5">
                    <a:lumMod val="50000"/>
                  </a:schemeClr>
                </a:solidFill>
              </a:defRPr>
            </a:lvl1pPr>
            <a:lvl2pPr algn="ctr">
              <a:defRPr sz="2000">
                <a:solidFill>
                  <a:schemeClr val="accent5">
                    <a:lumMod val="50000"/>
                  </a:schemeClr>
                </a:solidFill>
              </a:defRPr>
            </a:lvl2pPr>
            <a:lvl3pPr algn="ctr">
              <a:defRPr sz="1800">
                <a:solidFill>
                  <a:schemeClr val="accent5">
                    <a:lumMod val="50000"/>
                  </a:schemeClr>
                </a:solidFill>
              </a:defRPr>
            </a:lvl3pPr>
            <a:lvl4pPr algn="ctr">
              <a:defRPr sz="1600">
                <a:solidFill>
                  <a:schemeClr val="accent5">
                    <a:lumMod val="50000"/>
                  </a:schemeClr>
                </a:solidFill>
              </a:defRPr>
            </a:lvl4pPr>
            <a:lvl5pPr algn="ctr">
              <a:defRPr sz="1600">
                <a:solidFill>
                  <a:schemeClr val="accent5">
                    <a:lumMod val="50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808224"/>
            <a:ext cx="4041775" cy="479822"/>
          </a:xfrm>
        </p:spPr>
        <p:txBody>
          <a:bodyPr anchor="b"/>
          <a:lstStyle>
            <a:lvl1pPr marL="0" indent="0" algn="ctr">
              <a:buNone/>
              <a:defRPr sz="2400" b="1">
                <a:solidFill>
                  <a:srgbClr val="C000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280621"/>
            <a:ext cx="4041775" cy="2276294"/>
          </a:xfrm>
        </p:spPr>
        <p:txBody>
          <a:bodyPr/>
          <a:lstStyle>
            <a:lvl1pPr algn="ctr">
              <a:defRPr sz="2400">
                <a:solidFill>
                  <a:schemeClr val="accent5">
                    <a:lumMod val="50000"/>
                  </a:schemeClr>
                </a:solidFill>
              </a:defRPr>
            </a:lvl1pPr>
            <a:lvl2pPr algn="ctr">
              <a:defRPr sz="2000">
                <a:solidFill>
                  <a:schemeClr val="accent5">
                    <a:lumMod val="50000"/>
                  </a:schemeClr>
                </a:solidFill>
              </a:defRPr>
            </a:lvl2pPr>
            <a:lvl3pPr algn="ctr">
              <a:defRPr sz="1800">
                <a:solidFill>
                  <a:schemeClr val="accent5">
                    <a:lumMod val="50000"/>
                  </a:schemeClr>
                </a:solidFill>
              </a:defRPr>
            </a:lvl3pPr>
            <a:lvl4pPr algn="ctr">
              <a:defRPr sz="1600">
                <a:solidFill>
                  <a:schemeClr val="accent5">
                    <a:lumMod val="50000"/>
                  </a:schemeClr>
                </a:solidFill>
              </a:defRPr>
            </a:lvl4pPr>
            <a:lvl5pPr algn="ctr">
              <a:defRPr sz="1600">
                <a:solidFill>
                  <a:schemeClr val="accent5">
                    <a:lumMod val="50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3/25/2024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3/25/2024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3/25/2024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3/25/2024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3/25/2024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81141" y="1899453"/>
            <a:ext cx="4662519" cy="1527050"/>
          </a:xfrm>
        </p:spPr>
        <p:txBody>
          <a:bodyPr>
            <a:normAutofit fontScale="90000"/>
          </a:bodyPr>
          <a:lstStyle/>
          <a:p>
            <a:r>
              <a:rPr lang="en-US" dirty="0">
                <a:solidFill>
                  <a:srgbClr val="00B0F0"/>
                </a:solidFill>
                <a:ea typeface="+mj-lt"/>
                <a:cs typeface="+mj-lt"/>
              </a:rPr>
              <a:t>Case study (Bellabeat) : How Can a Wellness Technology Company Play It Smart?</a:t>
            </a:r>
            <a:endParaRPr lang="en-US">
              <a:solidFill>
                <a:srgbClr val="00B0F0"/>
              </a:solidFill>
              <a:cs typeface="Calibri"/>
            </a:endParaRPr>
          </a:p>
        </p:txBody>
      </p:sp>
      <p:sp>
        <p:nvSpPr>
          <p:cNvPr id="6" name="TextBox 5">
            <a:extLst>
              <a:ext uri="{FF2B5EF4-FFF2-40B4-BE49-F238E27FC236}">
                <a16:creationId xmlns:a16="http://schemas.microsoft.com/office/drawing/2014/main" id="{4702F008-A19B-BBC0-56A5-542343A98097}"/>
              </a:ext>
            </a:extLst>
          </p:cNvPr>
          <p:cNvSpPr txBox="1"/>
          <p:nvPr/>
        </p:nvSpPr>
        <p:spPr>
          <a:xfrm>
            <a:off x="634999" y="3719285"/>
            <a:ext cx="433160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ea typeface="+mn-lt"/>
                <a:cs typeface="+mn-lt"/>
              </a:rPr>
              <a:t>Understanding Activity, Sleep, and User Engagement Patterns</a:t>
            </a:r>
            <a:endParaRPr lang="en-US">
              <a:cs typeface="Calibri"/>
            </a:endParaRP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solidFill>
                  <a:srgbClr val="FFE471"/>
                </a:solidFill>
              </a:rPr>
              <a:t>Recommendations</a:t>
            </a:r>
            <a:endParaRPr lang="en-US" dirty="0">
              <a:cs typeface="+mj-lt"/>
            </a:endParaRPr>
          </a:p>
        </p:txBody>
      </p:sp>
      <p:sp>
        <p:nvSpPr>
          <p:cNvPr id="16" name="Content Placeholder 4">
            <a:extLst>
              <a:ext uri="{FF2B5EF4-FFF2-40B4-BE49-F238E27FC236}">
                <a16:creationId xmlns:a16="http://schemas.microsoft.com/office/drawing/2014/main" id="{CD7E6DF3-2C6F-8EF1-ED52-0DE1FFB7D743}"/>
              </a:ext>
            </a:extLst>
          </p:cNvPr>
          <p:cNvSpPr txBox="1">
            <a:spLocks/>
          </p:cNvSpPr>
          <p:nvPr/>
        </p:nvSpPr>
        <p:spPr>
          <a:xfrm>
            <a:off x="437134" y="1541463"/>
            <a:ext cx="8262319" cy="3344113"/>
          </a:xfrm>
          <a:prstGeom prst="rect">
            <a:avLst/>
          </a:prstGeom>
        </p:spPr>
        <p:txBody>
          <a:bodyPr vert="horz" lIns="91440" tIns="45720" rIns="91440" bIns="45720" rtlCol="0" anchor="t">
            <a:noAutofit/>
          </a:bodyPr>
          <a:lstStyle>
            <a:lvl1pPr marL="0" indent="0" algn="ctr" defTabSz="914400" rtl="0" eaLnBrk="1" latinLnBrk="0" hangingPunct="1">
              <a:spcBef>
                <a:spcPct val="20000"/>
              </a:spcBef>
              <a:buFont typeface="Arial" pitchFamily="34" charset="0"/>
              <a:buNone/>
              <a:defRPr sz="2400" b="1" kern="1200">
                <a:solidFill>
                  <a:srgbClr val="C00000"/>
                </a:solidFill>
                <a:latin typeface="+mn-lt"/>
                <a:ea typeface="+mn-ea"/>
                <a:cs typeface="+mn-cs"/>
              </a:defRPr>
            </a:lvl1pPr>
            <a:lvl2pPr marL="457200" indent="0" algn="l" defTabSz="914400" rtl="0" eaLnBrk="1" latinLnBrk="0" hangingPunct="1">
              <a:spcBef>
                <a:spcPct val="20000"/>
              </a:spcBef>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spcBef>
                <a:spcPct val="20000"/>
              </a:spcBef>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9pPr>
          </a:lstStyle>
          <a:p>
            <a:pPr marL="285750" indent="-285750" algn="l">
              <a:buChar char="•"/>
            </a:pPr>
            <a:r>
              <a:rPr lang="en-US" sz="1400" dirty="0">
                <a:solidFill>
                  <a:schemeClr val="tx1"/>
                </a:solidFill>
                <a:ea typeface="+mn-lt"/>
                <a:cs typeface="+mn-lt"/>
              </a:rPr>
              <a:t>Personalized Goal Setting:</a:t>
            </a:r>
            <a:r>
              <a:rPr lang="en-US" sz="1400" b="0" dirty="0">
                <a:solidFill>
                  <a:schemeClr val="tx1"/>
                </a:solidFill>
                <a:ea typeface="+mn-lt"/>
                <a:cs typeface="+mn-lt"/>
              </a:rPr>
              <a:t> Develop features to offer personalized activity goals tailored to users' weekly routines, encouraging consistent physical activity throughout the week.</a:t>
            </a:r>
            <a:endParaRPr lang="en-US" sz="1400">
              <a:solidFill>
                <a:schemeClr val="tx1"/>
              </a:solidFill>
              <a:ea typeface="+mn-lt"/>
              <a:cs typeface="+mn-lt"/>
            </a:endParaRPr>
          </a:p>
          <a:p>
            <a:pPr marL="285750" indent="-285750" algn="l">
              <a:buChar char="•"/>
            </a:pPr>
            <a:r>
              <a:rPr lang="en-US" sz="1400" dirty="0">
                <a:solidFill>
                  <a:schemeClr val="tx1"/>
                </a:solidFill>
                <a:ea typeface="+mn-lt"/>
                <a:cs typeface="+mn-lt"/>
              </a:rPr>
              <a:t>Sleep Improvement Tools:</a:t>
            </a:r>
            <a:r>
              <a:rPr lang="en-US" sz="1400" b="0" dirty="0">
                <a:solidFill>
                  <a:schemeClr val="tx1"/>
                </a:solidFill>
                <a:ea typeface="+mn-lt"/>
                <a:cs typeface="+mn-lt"/>
              </a:rPr>
              <a:t> Provide users with tools and resources to improve sleep quality, such as sleep tracking features and relaxation techniques, particularly focusing on weekdays to address any sleep deficits.</a:t>
            </a:r>
            <a:endParaRPr lang="en-US" sz="1400" dirty="0">
              <a:solidFill>
                <a:schemeClr val="tx1"/>
              </a:solidFill>
              <a:ea typeface="+mn-lt"/>
              <a:cs typeface="+mn-lt"/>
            </a:endParaRPr>
          </a:p>
          <a:p>
            <a:pPr marL="285750" indent="-285750" algn="l">
              <a:buChar char="•"/>
            </a:pPr>
            <a:r>
              <a:rPr lang="en-US" sz="1400" dirty="0">
                <a:solidFill>
                  <a:schemeClr val="tx1"/>
                </a:solidFill>
                <a:ea typeface="+mn-lt"/>
                <a:cs typeface="+mn-lt"/>
              </a:rPr>
              <a:t>Sedentary Behavior Intervention:</a:t>
            </a:r>
            <a:r>
              <a:rPr lang="en-US" sz="1400" b="0" dirty="0">
                <a:solidFill>
                  <a:schemeClr val="tx1"/>
                </a:solidFill>
                <a:ea typeface="+mn-lt"/>
                <a:cs typeface="+mn-lt"/>
              </a:rPr>
              <a:t> Implement features to prompt users to reduce sedentary behavior, such as reminders to stand up or move after prolonged periods of inactivity, promoting a more active lifestyle.</a:t>
            </a:r>
            <a:endParaRPr lang="en-US" sz="1400" dirty="0">
              <a:solidFill>
                <a:schemeClr val="tx1"/>
              </a:solidFill>
              <a:ea typeface="+mn-lt"/>
              <a:cs typeface="+mn-lt"/>
            </a:endParaRPr>
          </a:p>
          <a:p>
            <a:pPr marL="285750" indent="-285750" algn="l">
              <a:buChar char="•"/>
            </a:pPr>
            <a:r>
              <a:rPr lang="en-US" sz="1400" dirty="0">
                <a:solidFill>
                  <a:schemeClr val="tx1"/>
                </a:solidFill>
                <a:ea typeface="+mn-lt"/>
                <a:cs typeface="+mn-lt"/>
              </a:rPr>
              <a:t>Educational Outreach:</a:t>
            </a:r>
            <a:r>
              <a:rPr lang="en-US" sz="1400" b="0" dirty="0">
                <a:solidFill>
                  <a:schemeClr val="tx1"/>
                </a:solidFill>
                <a:ea typeface="+mn-lt"/>
                <a:cs typeface="+mn-lt"/>
              </a:rPr>
              <a:t> Create educational content within the app to raise awareness about the importance of physical activity, sleep hygiene, and reducing sedentary behavior. Empowering users with knowledge can motivate behavior change and improve overall health outcomes.</a:t>
            </a:r>
            <a:endParaRPr lang="en-US" sz="1400" dirty="0">
              <a:solidFill>
                <a:schemeClr val="tx1"/>
              </a:solidFill>
              <a:ea typeface="+mn-lt"/>
              <a:cs typeface="+mn-lt"/>
            </a:endParaRPr>
          </a:p>
          <a:p>
            <a:pPr marL="285750" indent="-285750" algn="l">
              <a:buChar char="•"/>
            </a:pPr>
            <a:endParaRPr lang="en-US" sz="1400" b="0" dirty="0">
              <a:solidFill>
                <a:schemeClr val="tx1"/>
              </a:solidFill>
              <a:cs typeface="Calibri"/>
            </a:endParaRPr>
          </a:p>
          <a:p>
            <a:pPr marL="285750" indent="-285750" algn="l">
              <a:buChar char="•"/>
            </a:pPr>
            <a:endParaRPr lang="en-US" sz="1400" dirty="0">
              <a:solidFill>
                <a:schemeClr val="tx1"/>
              </a:solidFill>
              <a:cs typeface="Calibri"/>
            </a:endParaRPr>
          </a:p>
        </p:txBody>
      </p:sp>
    </p:spTree>
    <p:extLst>
      <p:ext uri="{BB962C8B-B14F-4D97-AF65-F5344CB8AC3E}">
        <p14:creationId xmlns:p14="http://schemas.microsoft.com/office/powerpoint/2010/main" val="9038724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1006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058" y="84271"/>
            <a:ext cx="8608926" cy="899840"/>
          </a:xfrm>
        </p:spPr>
        <p:txBody>
          <a:bodyPr vert="horz" lIns="91440" tIns="45720" rIns="91440" bIns="45720" rtlCol="0" anchor="ctr">
            <a:noAutofit/>
          </a:bodyPr>
          <a:lstStyle/>
          <a:p>
            <a:br>
              <a:rPr lang="en-US" sz="2400" dirty="0">
                <a:solidFill>
                  <a:srgbClr val="FFE471"/>
                </a:solidFill>
              </a:rPr>
            </a:br>
            <a:r>
              <a:rPr lang="en-US" sz="2400" dirty="0">
                <a:solidFill>
                  <a:srgbClr val="FFE471"/>
                </a:solidFill>
                <a:ea typeface="+mj-lt"/>
                <a:cs typeface="+mj-lt"/>
              </a:rPr>
              <a:t>Problem Statement : Unlocking Growth Opportunities for Bellabeat: Leveraging Data Insights to Drive Strategic Decision-Making</a:t>
            </a:r>
            <a:endParaRPr lang="en-US" sz="2400">
              <a:solidFill>
                <a:srgbClr val="FFE471"/>
              </a:solidFill>
              <a:cs typeface="Calibri"/>
            </a:endParaRPr>
          </a:p>
        </p:txBody>
      </p:sp>
      <p:sp>
        <p:nvSpPr>
          <p:cNvPr id="3" name="Content Placeholder 2"/>
          <p:cNvSpPr>
            <a:spLocks noGrp="1"/>
          </p:cNvSpPr>
          <p:nvPr>
            <p:ph idx="1"/>
          </p:nvPr>
        </p:nvSpPr>
        <p:spPr/>
        <p:txBody>
          <a:bodyPr vert="horz" lIns="91440" tIns="45720" rIns="91440" bIns="45720" rtlCol="0" anchor="t">
            <a:normAutofit lnSpcReduction="10000"/>
          </a:bodyPr>
          <a:lstStyle/>
          <a:p>
            <a:pPr marL="0" indent="0">
              <a:buNone/>
            </a:pPr>
            <a:r>
              <a:rPr lang="en-US" sz="1400" b="1" dirty="0">
                <a:solidFill>
                  <a:schemeClr val="tx1"/>
                </a:solidFill>
                <a:ea typeface="+mn-lt"/>
                <a:cs typeface="+mn-lt"/>
              </a:rPr>
              <a:t>Background: </a:t>
            </a:r>
            <a:r>
              <a:rPr lang="en-US" sz="1400" dirty="0">
                <a:solidFill>
                  <a:schemeClr val="tx1"/>
                </a:solidFill>
                <a:ea typeface="+mn-lt"/>
                <a:cs typeface="+mn-lt"/>
              </a:rPr>
              <a:t>Bellabeat, founded in 2013 by Urška Sršen and Sando Mur, is a leading manufacturer of health-focused smart products for women, offering activity, sleep, stress, and reproductive health tracking devices. With a global presence and a commitment to digital marketing, Bellabeat empowers women with personalized solutions, driving growth in the wellness industry.</a:t>
            </a:r>
            <a:endParaRPr lang="en-US" sz="1400" b="1" dirty="0">
              <a:solidFill>
                <a:schemeClr val="tx1"/>
              </a:solidFill>
              <a:ea typeface="+mn-lt"/>
              <a:cs typeface="+mn-lt"/>
            </a:endParaRPr>
          </a:p>
          <a:p>
            <a:pPr marL="0" indent="0">
              <a:buNone/>
            </a:pPr>
            <a:endParaRPr lang="en-US" sz="1400" dirty="0">
              <a:solidFill>
                <a:schemeClr val="tx1"/>
              </a:solidFill>
              <a:ea typeface="+mn-lt"/>
              <a:cs typeface="+mn-lt"/>
            </a:endParaRPr>
          </a:p>
          <a:p>
            <a:pPr marL="0" indent="0">
              <a:buNone/>
            </a:pPr>
            <a:r>
              <a:rPr lang="en-US" sz="1400" b="1" dirty="0">
                <a:solidFill>
                  <a:schemeClr val="tx1"/>
                </a:solidFill>
                <a:ea typeface="+mn-lt"/>
                <a:cs typeface="+mn-lt"/>
              </a:rPr>
              <a:t>Problem</a:t>
            </a:r>
            <a:r>
              <a:rPr lang="en-US" sz="1400" dirty="0">
                <a:solidFill>
                  <a:schemeClr val="tx1"/>
                </a:solidFill>
                <a:ea typeface="+mn-lt"/>
                <a:cs typeface="+mn-lt"/>
              </a:rPr>
              <a:t>: Bellabeat needs to leverage data insights to drive strategic decision-making and address key business challenges. We want to answer the following questions:</a:t>
            </a:r>
            <a:endParaRPr lang="en-US" sz="1400">
              <a:solidFill>
                <a:schemeClr val="tx1"/>
              </a:solidFill>
              <a:cs typeface="Calibri"/>
            </a:endParaRPr>
          </a:p>
          <a:p>
            <a:pPr marL="285750" indent="-285750">
              <a:buFont typeface="Arial"/>
            </a:pPr>
            <a:r>
              <a:rPr lang="en-US" sz="1400" dirty="0">
                <a:solidFill>
                  <a:schemeClr val="tx1"/>
                </a:solidFill>
                <a:ea typeface="+mn-lt"/>
                <a:cs typeface="+mn-lt"/>
              </a:rPr>
              <a:t>How can we understand customer behavior and preferences to tailor products for women effectively?</a:t>
            </a:r>
            <a:endParaRPr lang="en-US" sz="1400" dirty="0">
              <a:solidFill>
                <a:schemeClr val="tx1"/>
              </a:solidFill>
              <a:cs typeface="Calibri"/>
            </a:endParaRPr>
          </a:p>
          <a:p>
            <a:pPr marL="285750" indent="-285750">
              <a:buFont typeface="Arial"/>
            </a:pPr>
            <a:r>
              <a:rPr lang="en-US" sz="1400" dirty="0">
                <a:solidFill>
                  <a:schemeClr val="tx1"/>
                </a:solidFill>
                <a:ea typeface="+mn-lt"/>
                <a:cs typeface="+mn-lt"/>
              </a:rPr>
              <a:t>What strategies can be implemented to optimize our product offerings based on sales data and market trends?</a:t>
            </a:r>
            <a:endParaRPr lang="en-US" sz="1400">
              <a:solidFill>
                <a:schemeClr val="tx1"/>
              </a:solidFill>
              <a:cs typeface="Calibri"/>
            </a:endParaRPr>
          </a:p>
          <a:p>
            <a:pPr marL="285750" indent="-285750">
              <a:buFont typeface="Arial"/>
            </a:pPr>
            <a:r>
              <a:rPr lang="en-US" sz="1400" dirty="0">
                <a:solidFill>
                  <a:schemeClr val="tx1"/>
                </a:solidFill>
                <a:ea typeface="+mn-lt"/>
                <a:cs typeface="+mn-lt"/>
              </a:rPr>
              <a:t>How can we enhance our marketing strategies by analyzing customer engagement and campaign effectiveness?</a:t>
            </a:r>
            <a:endParaRPr lang="en-US" sz="1400">
              <a:solidFill>
                <a:schemeClr val="tx1"/>
              </a:solidFill>
              <a:cs typeface="Calibri"/>
            </a:endParaRPr>
          </a:p>
          <a:p>
            <a:pPr marL="285750" indent="-285750">
              <a:buFont typeface="Arial"/>
            </a:pPr>
            <a:r>
              <a:rPr lang="en-US" sz="1400" dirty="0">
                <a:solidFill>
                  <a:schemeClr val="tx1"/>
                </a:solidFill>
                <a:ea typeface="+mn-lt"/>
                <a:cs typeface="+mn-lt"/>
              </a:rPr>
              <a:t>What opportunities exist for driving business growth through innovation and market expansion using data-driven approaches?</a:t>
            </a:r>
            <a:endParaRPr lang="en-US" sz="1400">
              <a:solidFill>
                <a:schemeClr val="tx1"/>
              </a:solidFill>
              <a:cs typeface="Calibri"/>
            </a:endParaRPr>
          </a:p>
        </p:txBody>
      </p:sp>
    </p:spTree>
    <p:extLst>
      <p:ext uri="{BB962C8B-B14F-4D97-AF65-F5344CB8AC3E}">
        <p14:creationId xmlns:p14="http://schemas.microsoft.com/office/powerpoint/2010/main" val="4103309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solidFill>
                  <a:srgbClr val="FFE471"/>
                </a:solidFill>
              </a:rPr>
              <a:t>Analysis</a:t>
            </a:r>
            <a:r>
              <a:rPr lang="en-US" dirty="0"/>
              <a:t> </a:t>
            </a:r>
            <a:r>
              <a:rPr lang="en-US" dirty="0">
                <a:solidFill>
                  <a:srgbClr val="FFE471"/>
                </a:solidFill>
              </a:rPr>
              <a:t>of</a:t>
            </a:r>
            <a:r>
              <a:rPr lang="en-US" dirty="0"/>
              <a:t> </a:t>
            </a:r>
            <a:r>
              <a:rPr lang="en-US" dirty="0">
                <a:solidFill>
                  <a:srgbClr val="FFE471"/>
                </a:solidFill>
              </a:rPr>
              <a:t>Bellabeat products</a:t>
            </a:r>
            <a:endParaRPr lang="en-US" dirty="0">
              <a:solidFill>
                <a:srgbClr val="000000"/>
              </a:solidFill>
              <a:cs typeface="Calibri"/>
            </a:endParaRPr>
          </a:p>
        </p:txBody>
      </p:sp>
      <p:sp>
        <p:nvSpPr>
          <p:cNvPr id="16" name="Content Placeholder 4">
            <a:extLst>
              <a:ext uri="{FF2B5EF4-FFF2-40B4-BE49-F238E27FC236}">
                <a16:creationId xmlns:a16="http://schemas.microsoft.com/office/drawing/2014/main" id="{CD7E6DF3-2C6F-8EF1-ED52-0DE1FFB7D743}"/>
              </a:ext>
            </a:extLst>
          </p:cNvPr>
          <p:cNvSpPr txBox="1">
            <a:spLocks/>
          </p:cNvSpPr>
          <p:nvPr/>
        </p:nvSpPr>
        <p:spPr>
          <a:xfrm>
            <a:off x="437134" y="1541463"/>
            <a:ext cx="8262319" cy="3344113"/>
          </a:xfrm>
          <a:prstGeom prst="rect">
            <a:avLst/>
          </a:prstGeom>
        </p:spPr>
        <p:txBody>
          <a:bodyPr vert="horz" lIns="91440" tIns="45720" rIns="91440" bIns="45720" rtlCol="0" anchor="t">
            <a:noAutofit/>
          </a:bodyPr>
          <a:lstStyle>
            <a:lvl1pPr marL="0" indent="0" algn="ctr" defTabSz="914400" rtl="0" eaLnBrk="1" latinLnBrk="0" hangingPunct="1">
              <a:spcBef>
                <a:spcPct val="20000"/>
              </a:spcBef>
              <a:buFont typeface="Arial" pitchFamily="34" charset="0"/>
              <a:buNone/>
              <a:defRPr sz="2400" b="1" kern="1200">
                <a:solidFill>
                  <a:srgbClr val="C00000"/>
                </a:solidFill>
                <a:latin typeface="+mn-lt"/>
                <a:ea typeface="+mn-ea"/>
                <a:cs typeface="+mn-cs"/>
              </a:defRPr>
            </a:lvl1pPr>
            <a:lvl2pPr marL="457200" indent="0" algn="l" defTabSz="914400" rtl="0" eaLnBrk="1" latinLnBrk="0" hangingPunct="1">
              <a:spcBef>
                <a:spcPct val="20000"/>
              </a:spcBef>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spcBef>
                <a:spcPct val="20000"/>
              </a:spcBef>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9pPr>
          </a:lstStyle>
          <a:p>
            <a:pPr algn="l"/>
            <a:r>
              <a:rPr lang="en-US" sz="1400" b="0" dirty="0">
                <a:solidFill>
                  <a:schemeClr val="tx1"/>
                </a:solidFill>
                <a:ea typeface="+mn-lt"/>
                <a:cs typeface="+mn-lt"/>
              </a:rPr>
              <a:t>Our analysis focuses on exploring and deriving insights from data collected from Bellabeat's health-focused smart products for women. We aim to understand various aspects such as activity levels, sleep patterns, calorie expenditure, and user engagement. Key areas of analysis include:</a:t>
            </a:r>
            <a:endParaRPr lang="en-US" sz="1400" b="0" dirty="0">
              <a:solidFill>
                <a:schemeClr val="tx1"/>
              </a:solidFill>
              <a:cs typeface="Calibri"/>
            </a:endParaRPr>
          </a:p>
          <a:p>
            <a:pPr marL="285750" indent="-285750" algn="l">
              <a:buChar char="•"/>
            </a:pPr>
            <a:r>
              <a:rPr lang="en-US" sz="1400" dirty="0">
                <a:solidFill>
                  <a:schemeClr val="tx1"/>
                </a:solidFill>
                <a:ea typeface="+mn-lt"/>
                <a:cs typeface="+mn-lt"/>
              </a:rPr>
              <a:t>Activity Analysis:</a:t>
            </a:r>
            <a:r>
              <a:rPr lang="en-US" sz="1400" b="0" dirty="0">
                <a:solidFill>
                  <a:schemeClr val="tx1"/>
                </a:solidFill>
                <a:ea typeface="+mn-lt"/>
                <a:cs typeface="+mn-lt"/>
              </a:rPr>
              <a:t> Examining daily activity levels, including total steps taken and active minutes, to understand users' physical activity patterns.</a:t>
            </a:r>
            <a:endParaRPr lang="en-US" sz="1400" b="0" dirty="0">
              <a:solidFill>
                <a:schemeClr val="tx1"/>
              </a:solidFill>
              <a:cs typeface="Calibri"/>
            </a:endParaRPr>
          </a:p>
          <a:p>
            <a:pPr marL="285750" indent="-285750" algn="l">
              <a:buChar char="•"/>
            </a:pPr>
            <a:r>
              <a:rPr lang="en-US" sz="1400" dirty="0">
                <a:solidFill>
                  <a:schemeClr val="tx1"/>
                </a:solidFill>
                <a:ea typeface="+mn-lt"/>
                <a:cs typeface="+mn-lt"/>
              </a:rPr>
              <a:t>Sleep Analysis:</a:t>
            </a:r>
            <a:r>
              <a:rPr lang="en-US" sz="1400" b="0" dirty="0">
                <a:solidFill>
                  <a:schemeClr val="tx1"/>
                </a:solidFill>
                <a:ea typeface="+mn-lt"/>
                <a:cs typeface="+mn-lt"/>
              </a:rPr>
              <a:t> Investigating sleep metrics such as total hours asleep, total time in bed, and sleep quality to gain insights into users' sleep patterns and habits.</a:t>
            </a:r>
            <a:endParaRPr lang="en-US" sz="1400" b="0" dirty="0">
              <a:solidFill>
                <a:schemeClr val="tx1"/>
              </a:solidFill>
              <a:cs typeface="Calibri"/>
            </a:endParaRPr>
          </a:p>
          <a:p>
            <a:pPr marL="285750" indent="-285750" algn="l">
              <a:buChar char="•"/>
            </a:pPr>
            <a:r>
              <a:rPr lang="en-US" sz="1400" dirty="0">
                <a:solidFill>
                  <a:schemeClr val="tx1"/>
                </a:solidFill>
                <a:ea typeface="+mn-lt"/>
                <a:cs typeface="+mn-lt"/>
              </a:rPr>
              <a:t>Calorie Burn Analysis:</a:t>
            </a:r>
            <a:r>
              <a:rPr lang="en-US" sz="1400" b="0" dirty="0">
                <a:solidFill>
                  <a:schemeClr val="tx1"/>
                </a:solidFill>
                <a:ea typeface="+mn-lt"/>
                <a:cs typeface="+mn-lt"/>
              </a:rPr>
              <a:t> Analyzing the relationship between total steps taken and calories burned to understand the effectiveness of physical activity in calorie expenditure.</a:t>
            </a:r>
            <a:endParaRPr lang="en-US" sz="1400" b="0" dirty="0">
              <a:solidFill>
                <a:schemeClr val="tx1"/>
              </a:solidFill>
              <a:cs typeface="Calibri"/>
            </a:endParaRPr>
          </a:p>
          <a:p>
            <a:pPr marL="285750" indent="-285750" algn="l">
              <a:buChar char="•"/>
            </a:pPr>
            <a:r>
              <a:rPr lang="en-US" sz="1400" dirty="0">
                <a:solidFill>
                  <a:schemeClr val="tx1"/>
                </a:solidFill>
                <a:ea typeface="+mn-lt"/>
                <a:cs typeface="+mn-lt"/>
              </a:rPr>
              <a:t>User Engagement Analysis:</a:t>
            </a:r>
            <a:r>
              <a:rPr lang="en-US" sz="1400" b="0" dirty="0">
                <a:solidFill>
                  <a:schemeClr val="tx1"/>
                </a:solidFill>
                <a:ea typeface="+mn-lt"/>
                <a:cs typeface="+mn-lt"/>
              </a:rPr>
              <a:t> Assessing user engagement by examining patterns in very active minutes and active versus non-active users to understand the level of interaction with Bellabeat's products.</a:t>
            </a:r>
            <a:endParaRPr lang="en-US" sz="1400" b="0" dirty="0">
              <a:solidFill>
                <a:schemeClr val="tx1"/>
              </a:solidFill>
              <a:cs typeface="Calibri"/>
            </a:endParaRPr>
          </a:p>
          <a:p>
            <a:pPr marL="285750" indent="-285750" algn="l">
              <a:buChar char="•"/>
            </a:pPr>
            <a:r>
              <a:rPr lang="en-US" sz="1400" dirty="0">
                <a:solidFill>
                  <a:schemeClr val="tx1"/>
                </a:solidFill>
                <a:ea typeface="+mn-lt"/>
                <a:cs typeface="+mn-lt"/>
              </a:rPr>
              <a:t>Temporal Analysis:</a:t>
            </a:r>
            <a:r>
              <a:rPr lang="en-US" sz="1400" b="0" dirty="0">
                <a:solidFill>
                  <a:schemeClr val="tx1"/>
                </a:solidFill>
                <a:ea typeface="+mn-lt"/>
                <a:cs typeface="+mn-lt"/>
              </a:rPr>
              <a:t> Exploring variations in activity, sleep, and calorie burn across different time periods, including hourly and weekly trends, to identify patterns and potential opportunities for intervention or improvement.</a:t>
            </a:r>
            <a:endParaRPr lang="en-US" sz="1400" b="0" dirty="0">
              <a:solidFill>
                <a:schemeClr val="tx1"/>
              </a:solidFill>
              <a:cs typeface="Calibri"/>
            </a:endParaRPr>
          </a:p>
          <a:p>
            <a:pPr algn="l"/>
            <a:endParaRPr lang="en-US" sz="1400" b="0" dirty="0">
              <a:solidFill>
                <a:schemeClr val="tx1"/>
              </a:solidFill>
              <a:cs typeface="Calibri"/>
            </a:endParaRPr>
          </a:p>
        </p:txBody>
      </p:sp>
    </p:spTree>
    <p:extLst>
      <p:ext uri="{BB962C8B-B14F-4D97-AF65-F5344CB8AC3E}">
        <p14:creationId xmlns:p14="http://schemas.microsoft.com/office/powerpoint/2010/main" val="4170783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solidFill>
                  <a:srgbClr val="FFE471"/>
                </a:solidFill>
                <a:ea typeface="+mj-lt"/>
                <a:cs typeface="+mj-lt"/>
              </a:rPr>
              <a:t>Activity Analysis</a:t>
            </a:r>
            <a:br>
              <a:rPr lang="en-US" dirty="0">
                <a:solidFill>
                  <a:srgbClr val="FFE471"/>
                </a:solidFill>
                <a:ea typeface="+mj-lt"/>
                <a:cs typeface="+mj-lt"/>
              </a:rPr>
            </a:br>
            <a:r>
              <a:rPr lang="en-US" sz="1600" dirty="0">
                <a:solidFill>
                  <a:srgbClr val="00B0F0"/>
                </a:solidFill>
                <a:ea typeface="+mj-lt"/>
                <a:cs typeface="+mj-lt"/>
              </a:rPr>
              <a:t>Bar graph showing the distribution of very active minutes per day</a:t>
            </a:r>
            <a:endParaRPr lang="en-US" sz="1600" dirty="0">
              <a:solidFill>
                <a:srgbClr val="00B0F0"/>
              </a:solidFill>
              <a:cs typeface="Calibri"/>
            </a:endParaRPr>
          </a:p>
        </p:txBody>
      </p:sp>
      <p:pic>
        <p:nvPicPr>
          <p:cNvPr id="7" name="Content Placeholder 6" descr="A graph of blue and yellow bars&#10;&#10;Description automatically generated">
            <a:extLst>
              <a:ext uri="{FF2B5EF4-FFF2-40B4-BE49-F238E27FC236}">
                <a16:creationId xmlns:a16="http://schemas.microsoft.com/office/drawing/2014/main" id="{BDA0F89A-CFB2-2269-B0FA-BBFA9342A1D6}"/>
              </a:ext>
            </a:extLst>
          </p:cNvPr>
          <p:cNvPicPr>
            <a:picLocks noGrp="1" noChangeAspect="1"/>
          </p:cNvPicPr>
          <p:nvPr>
            <p:ph idx="1"/>
          </p:nvPr>
        </p:nvPicPr>
        <p:blipFill>
          <a:blip r:embed="rId2"/>
          <a:stretch>
            <a:fillRect/>
          </a:stretch>
        </p:blipFill>
        <p:spPr>
          <a:xfrm>
            <a:off x="468009" y="1356145"/>
            <a:ext cx="5941785" cy="3134178"/>
          </a:xfrm>
        </p:spPr>
      </p:pic>
      <p:sp>
        <p:nvSpPr>
          <p:cNvPr id="8" name="Text Placeholder 10">
            <a:extLst>
              <a:ext uri="{FF2B5EF4-FFF2-40B4-BE49-F238E27FC236}">
                <a16:creationId xmlns:a16="http://schemas.microsoft.com/office/drawing/2014/main" id="{9308219B-6BA4-A675-58F4-EB62CC5220A2}"/>
              </a:ext>
            </a:extLst>
          </p:cNvPr>
          <p:cNvSpPr>
            <a:spLocks noGrp="1"/>
          </p:cNvSpPr>
          <p:nvPr/>
        </p:nvSpPr>
        <p:spPr>
          <a:xfrm>
            <a:off x="1684935" y="4548282"/>
            <a:ext cx="3411141" cy="1397998"/>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1600" kern="1200">
                <a:solidFill>
                  <a:schemeClr val="accent5"/>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a:buChar char="•"/>
            </a:pPr>
            <a:r>
              <a:rPr lang="en-GB" sz="1400" dirty="0">
                <a:solidFill>
                  <a:schemeClr val="tx1"/>
                </a:solidFill>
                <a:ea typeface="+mn-lt"/>
                <a:cs typeface="+mn-lt"/>
              </a:rPr>
              <a:t>Users are </a:t>
            </a:r>
            <a:r>
              <a:rPr lang="en-GB" sz="1400" b="1" dirty="0">
                <a:solidFill>
                  <a:schemeClr val="tx1"/>
                </a:solidFill>
                <a:ea typeface="+mn-lt"/>
                <a:cs typeface="+mn-lt"/>
              </a:rPr>
              <a:t>most active </a:t>
            </a:r>
            <a:r>
              <a:rPr lang="en-GB" sz="1400" dirty="0">
                <a:solidFill>
                  <a:schemeClr val="tx1"/>
                </a:solidFill>
                <a:ea typeface="+mn-lt"/>
                <a:cs typeface="+mn-lt"/>
              </a:rPr>
              <a:t>on </a:t>
            </a:r>
            <a:r>
              <a:rPr lang="en-GB" sz="1400" b="1" dirty="0">
                <a:solidFill>
                  <a:schemeClr val="tx1"/>
                </a:solidFill>
                <a:ea typeface="+mn-lt"/>
                <a:cs typeface="+mn-lt"/>
              </a:rPr>
              <a:t>Tuesdays</a:t>
            </a:r>
            <a:r>
              <a:rPr lang="en-GB" sz="1400" dirty="0">
                <a:solidFill>
                  <a:schemeClr val="tx1"/>
                </a:solidFill>
                <a:ea typeface="+mn-lt"/>
                <a:cs typeface="+mn-lt"/>
              </a:rPr>
              <a:t>.</a:t>
            </a:r>
            <a:endParaRPr lang="en-US" dirty="0">
              <a:solidFill>
                <a:schemeClr val="tx1"/>
              </a:solidFill>
              <a:ea typeface="+mn-lt"/>
              <a:cs typeface="+mn-lt"/>
            </a:endParaRPr>
          </a:p>
          <a:p>
            <a:pPr marL="285750" indent="-285750">
              <a:buFont typeface="Arial"/>
              <a:buChar char="•"/>
            </a:pPr>
            <a:r>
              <a:rPr lang="en-GB" sz="1400" dirty="0">
                <a:solidFill>
                  <a:schemeClr val="tx1"/>
                </a:solidFill>
                <a:ea typeface="+mn-lt"/>
                <a:cs typeface="+mn-lt"/>
              </a:rPr>
              <a:t>Users are </a:t>
            </a:r>
            <a:r>
              <a:rPr lang="en-GB" sz="1400" b="1" dirty="0">
                <a:solidFill>
                  <a:schemeClr val="tx1"/>
                </a:solidFill>
                <a:ea typeface="+mn-lt"/>
                <a:cs typeface="+mn-lt"/>
              </a:rPr>
              <a:t>least active </a:t>
            </a:r>
            <a:r>
              <a:rPr lang="en-GB" sz="1400" dirty="0">
                <a:solidFill>
                  <a:schemeClr val="tx1"/>
                </a:solidFill>
                <a:ea typeface="+mn-lt"/>
                <a:cs typeface="+mn-lt"/>
              </a:rPr>
              <a:t>on </a:t>
            </a:r>
            <a:r>
              <a:rPr lang="en-GB" sz="1400" b="1" dirty="0">
                <a:solidFill>
                  <a:schemeClr val="tx1"/>
                </a:solidFill>
                <a:ea typeface="+mn-lt"/>
                <a:cs typeface="+mn-lt"/>
              </a:rPr>
              <a:t>Sundays</a:t>
            </a:r>
            <a:r>
              <a:rPr lang="en-GB" sz="1400" dirty="0">
                <a:solidFill>
                  <a:schemeClr val="tx1"/>
                </a:solidFill>
                <a:ea typeface="+mn-lt"/>
                <a:cs typeface="+mn-lt"/>
              </a:rPr>
              <a:t>.</a:t>
            </a:r>
            <a:endParaRPr lang="en-GB">
              <a:solidFill>
                <a:schemeClr val="tx1"/>
              </a:solidFill>
              <a:ea typeface="+mn-lt"/>
              <a:cs typeface="+mn-lt"/>
            </a:endParaRPr>
          </a:p>
        </p:txBody>
      </p:sp>
      <p:sp>
        <p:nvSpPr>
          <p:cNvPr id="9" name="Text Placeholder 12">
            <a:extLst>
              <a:ext uri="{FF2B5EF4-FFF2-40B4-BE49-F238E27FC236}">
                <a16:creationId xmlns:a16="http://schemas.microsoft.com/office/drawing/2014/main" id="{7E4396D4-B07C-C999-51D6-54BB2E3C78DE}"/>
              </a:ext>
            </a:extLst>
          </p:cNvPr>
          <p:cNvSpPr>
            <a:spLocks noGrp="1"/>
          </p:cNvSpPr>
          <p:nvPr/>
        </p:nvSpPr>
        <p:spPr>
          <a:xfrm>
            <a:off x="587292" y="4596190"/>
            <a:ext cx="1878070" cy="195663"/>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1600" b="1" kern="1200">
                <a:solidFill>
                  <a:schemeClr val="accent5"/>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tx1">
                    <a:lumMod val="95000"/>
                    <a:lumOff val="5000"/>
                  </a:schemeClr>
                </a:solidFill>
                <a:ea typeface="+mn-lt"/>
                <a:cs typeface="+mn-lt"/>
              </a:rPr>
              <a:t>Key Points:</a:t>
            </a:r>
            <a:endParaRPr lang="en-GB">
              <a:solidFill>
                <a:schemeClr val="tx1">
                  <a:lumMod val="95000"/>
                  <a:lumOff val="5000"/>
                </a:schemeClr>
              </a:solidFill>
            </a:endParaRPr>
          </a:p>
        </p:txBody>
      </p:sp>
    </p:spTree>
    <p:extLst>
      <p:ext uri="{BB962C8B-B14F-4D97-AF65-F5344CB8AC3E}">
        <p14:creationId xmlns:p14="http://schemas.microsoft.com/office/powerpoint/2010/main" val="1101633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solidFill>
                  <a:srgbClr val="FFE471"/>
                </a:solidFill>
                <a:ea typeface="+mj-lt"/>
                <a:cs typeface="+mj-lt"/>
              </a:rPr>
              <a:t>Sleep Analysis</a:t>
            </a:r>
            <a:br>
              <a:rPr lang="en-US" dirty="0">
                <a:solidFill>
                  <a:srgbClr val="FFE471"/>
                </a:solidFill>
                <a:ea typeface="+mj-lt"/>
                <a:cs typeface="+mj-lt"/>
              </a:rPr>
            </a:br>
            <a:r>
              <a:rPr lang="en-US" sz="1600" dirty="0">
                <a:solidFill>
                  <a:srgbClr val="00B0F0"/>
                </a:solidFill>
                <a:ea typeface="+mj-lt"/>
                <a:cs typeface="+mj-lt"/>
              </a:rPr>
              <a:t>Bar graph showing the average hours asleep per day of the week</a:t>
            </a:r>
            <a:endParaRPr lang="en-US" sz="1600" dirty="0">
              <a:solidFill>
                <a:srgbClr val="00B0F0"/>
              </a:solidFill>
              <a:cs typeface="Calibri"/>
            </a:endParaRPr>
          </a:p>
        </p:txBody>
      </p:sp>
      <p:pic>
        <p:nvPicPr>
          <p:cNvPr id="7" name="Content Placeholder 6" descr="A graph of different colored bars&#10;&#10;Description automatically generated">
            <a:extLst>
              <a:ext uri="{FF2B5EF4-FFF2-40B4-BE49-F238E27FC236}">
                <a16:creationId xmlns:a16="http://schemas.microsoft.com/office/drawing/2014/main" id="{BDA0F89A-CFB2-2269-B0FA-BBFA9342A1D6}"/>
              </a:ext>
            </a:extLst>
          </p:cNvPr>
          <p:cNvPicPr>
            <a:picLocks noGrp="1" noChangeAspect="1"/>
          </p:cNvPicPr>
          <p:nvPr>
            <p:ph idx="1"/>
          </p:nvPr>
        </p:nvPicPr>
        <p:blipFill>
          <a:blip r:embed="rId2"/>
          <a:stretch>
            <a:fillRect/>
          </a:stretch>
        </p:blipFill>
        <p:spPr>
          <a:xfrm>
            <a:off x="652965" y="1356145"/>
            <a:ext cx="5571872" cy="3134178"/>
          </a:xfrm>
        </p:spPr>
      </p:pic>
      <p:sp>
        <p:nvSpPr>
          <p:cNvPr id="8" name="Text Placeholder 10">
            <a:extLst>
              <a:ext uri="{FF2B5EF4-FFF2-40B4-BE49-F238E27FC236}">
                <a16:creationId xmlns:a16="http://schemas.microsoft.com/office/drawing/2014/main" id="{9308219B-6BA4-A675-58F4-EB62CC5220A2}"/>
              </a:ext>
            </a:extLst>
          </p:cNvPr>
          <p:cNvSpPr>
            <a:spLocks noGrp="1"/>
          </p:cNvSpPr>
          <p:nvPr/>
        </p:nvSpPr>
        <p:spPr>
          <a:xfrm>
            <a:off x="1684935" y="4548282"/>
            <a:ext cx="3411141" cy="1397998"/>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1600" kern="1200">
                <a:solidFill>
                  <a:schemeClr val="accent5"/>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a:buChar char="•"/>
            </a:pPr>
            <a:r>
              <a:rPr lang="en-GB" sz="1400" dirty="0">
                <a:solidFill>
                  <a:schemeClr val="tx1"/>
                </a:solidFill>
                <a:ea typeface="+mn-lt"/>
                <a:cs typeface="+mn-lt"/>
              </a:rPr>
              <a:t>Users sleep the </a:t>
            </a:r>
            <a:r>
              <a:rPr lang="en-GB" sz="1400" b="1" dirty="0">
                <a:solidFill>
                  <a:schemeClr val="tx1"/>
                </a:solidFill>
                <a:ea typeface="+mn-lt"/>
                <a:cs typeface="+mn-lt"/>
              </a:rPr>
              <a:t>most </a:t>
            </a:r>
            <a:r>
              <a:rPr lang="en-GB" sz="1400" dirty="0">
                <a:solidFill>
                  <a:schemeClr val="tx1"/>
                </a:solidFill>
                <a:ea typeface="+mn-lt"/>
                <a:cs typeface="+mn-lt"/>
              </a:rPr>
              <a:t>on </a:t>
            </a:r>
            <a:r>
              <a:rPr lang="en-GB" sz="1400" b="1" dirty="0">
                <a:solidFill>
                  <a:schemeClr val="tx1"/>
                </a:solidFill>
                <a:ea typeface="+mn-lt"/>
                <a:cs typeface="+mn-lt"/>
              </a:rPr>
              <a:t>Sundays</a:t>
            </a:r>
            <a:r>
              <a:rPr lang="en-GB" sz="1400" dirty="0">
                <a:solidFill>
                  <a:schemeClr val="tx1"/>
                </a:solidFill>
                <a:ea typeface="+mn-lt"/>
                <a:cs typeface="+mn-lt"/>
              </a:rPr>
              <a:t>.</a:t>
            </a:r>
            <a:endParaRPr lang="en-GB" dirty="0">
              <a:solidFill>
                <a:schemeClr val="tx1"/>
              </a:solidFill>
              <a:ea typeface="+mn-lt"/>
              <a:cs typeface="+mn-lt"/>
            </a:endParaRPr>
          </a:p>
          <a:p>
            <a:pPr marL="285750" indent="-285750">
              <a:buFont typeface="Arial"/>
              <a:buChar char="•"/>
            </a:pPr>
            <a:r>
              <a:rPr lang="en-GB" sz="1400" dirty="0">
                <a:solidFill>
                  <a:schemeClr val="tx1"/>
                </a:solidFill>
                <a:ea typeface="+mn-lt"/>
                <a:cs typeface="+mn-lt"/>
              </a:rPr>
              <a:t>Users sleep the </a:t>
            </a:r>
            <a:r>
              <a:rPr lang="en-GB" sz="1400" b="1" dirty="0">
                <a:solidFill>
                  <a:schemeClr val="tx1"/>
                </a:solidFill>
                <a:ea typeface="+mn-lt"/>
                <a:cs typeface="+mn-lt"/>
              </a:rPr>
              <a:t>least </a:t>
            </a:r>
            <a:r>
              <a:rPr lang="en-GB" sz="1400" dirty="0">
                <a:solidFill>
                  <a:schemeClr val="tx1"/>
                </a:solidFill>
                <a:ea typeface="+mn-lt"/>
                <a:cs typeface="+mn-lt"/>
              </a:rPr>
              <a:t>on </a:t>
            </a:r>
            <a:r>
              <a:rPr lang="en-GB" sz="1400" b="1" dirty="0">
                <a:solidFill>
                  <a:schemeClr val="tx1"/>
                </a:solidFill>
                <a:ea typeface="+mn-lt"/>
                <a:cs typeface="+mn-lt"/>
              </a:rPr>
              <a:t>Thursdays</a:t>
            </a:r>
            <a:r>
              <a:rPr lang="en-GB" sz="1400" dirty="0">
                <a:solidFill>
                  <a:schemeClr val="tx1"/>
                </a:solidFill>
                <a:ea typeface="+mn-lt"/>
                <a:cs typeface="+mn-lt"/>
              </a:rPr>
              <a:t>.</a:t>
            </a:r>
            <a:endParaRPr lang="en-GB" dirty="0">
              <a:solidFill>
                <a:schemeClr val="tx1"/>
              </a:solidFill>
              <a:ea typeface="+mn-lt"/>
              <a:cs typeface="+mn-lt"/>
            </a:endParaRPr>
          </a:p>
        </p:txBody>
      </p:sp>
      <p:sp>
        <p:nvSpPr>
          <p:cNvPr id="9" name="Text Placeholder 12">
            <a:extLst>
              <a:ext uri="{FF2B5EF4-FFF2-40B4-BE49-F238E27FC236}">
                <a16:creationId xmlns:a16="http://schemas.microsoft.com/office/drawing/2014/main" id="{7E4396D4-B07C-C999-51D6-54BB2E3C78DE}"/>
              </a:ext>
            </a:extLst>
          </p:cNvPr>
          <p:cNvSpPr>
            <a:spLocks noGrp="1"/>
          </p:cNvSpPr>
          <p:nvPr/>
        </p:nvSpPr>
        <p:spPr>
          <a:xfrm>
            <a:off x="587292" y="4596190"/>
            <a:ext cx="1878070" cy="195663"/>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1600" b="1" kern="1200">
                <a:solidFill>
                  <a:schemeClr val="accent5"/>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tx1">
                    <a:lumMod val="95000"/>
                    <a:lumOff val="5000"/>
                  </a:schemeClr>
                </a:solidFill>
                <a:ea typeface="+mn-lt"/>
                <a:cs typeface="+mn-lt"/>
              </a:rPr>
              <a:t>Key Points:</a:t>
            </a:r>
            <a:endParaRPr lang="en-GB">
              <a:solidFill>
                <a:schemeClr val="tx1">
                  <a:lumMod val="95000"/>
                  <a:lumOff val="5000"/>
                </a:schemeClr>
              </a:solidFill>
            </a:endParaRPr>
          </a:p>
        </p:txBody>
      </p:sp>
    </p:spTree>
    <p:extLst>
      <p:ext uri="{BB962C8B-B14F-4D97-AF65-F5344CB8AC3E}">
        <p14:creationId xmlns:p14="http://schemas.microsoft.com/office/powerpoint/2010/main" val="1861942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solidFill>
                  <a:srgbClr val="FFE471"/>
                </a:solidFill>
                <a:ea typeface="+mj-lt"/>
                <a:cs typeface="+mj-lt"/>
              </a:rPr>
              <a:t>Calorie Burn Analysis</a:t>
            </a:r>
            <a:br>
              <a:rPr lang="en-US" dirty="0">
                <a:solidFill>
                  <a:srgbClr val="FFE471"/>
                </a:solidFill>
                <a:ea typeface="+mj-lt"/>
                <a:cs typeface="+mj-lt"/>
              </a:rPr>
            </a:br>
            <a:r>
              <a:rPr lang="en-US" sz="1600" dirty="0">
                <a:solidFill>
                  <a:srgbClr val="00B0F0"/>
                </a:solidFill>
                <a:ea typeface="+mj-lt"/>
                <a:cs typeface="+mj-lt"/>
              </a:rPr>
              <a:t>Scatter plot depicting the relationship between total steps and calories burned</a:t>
            </a:r>
          </a:p>
        </p:txBody>
      </p:sp>
      <p:pic>
        <p:nvPicPr>
          <p:cNvPr id="7" name="Content Placeholder 6" descr="A graph showing a line and a dotted line&#10;&#10;Description automatically generated">
            <a:extLst>
              <a:ext uri="{FF2B5EF4-FFF2-40B4-BE49-F238E27FC236}">
                <a16:creationId xmlns:a16="http://schemas.microsoft.com/office/drawing/2014/main" id="{BDA0F89A-CFB2-2269-B0FA-BBFA9342A1D6}"/>
              </a:ext>
            </a:extLst>
          </p:cNvPr>
          <p:cNvPicPr>
            <a:picLocks noGrp="1" noChangeAspect="1"/>
          </p:cNvPicPr>
          <p:nvPr>
            <p:ph idx="1"/>
          </p:nvPr>
        </p:nvPicPr>
        <p:blipFill>
          <a:blip r:embed="rId2"/>
          <a:stretch>
            <a:fillRect/>
          </a:stretch>
        </p:blipFill>
        <p:spPr>
          <a:xfrm>
            <a:off x="652965" y="1356145"/>
            <a:ext cx="5571872" cy="3134178"/>
          </a:xfrm>
        </p:spPr>
      </p:pic>
      <p:sp>
        <p:nvSpPr>
          <p:cNvPr id="8" name="Text Placeholder 10">
            <a:extLst>
              <a:ext uri="{FF2B5EF4-FFF2-40B4-BE49-F238E27FC236}">
                <a16:creationId xmlns:a16="http://schemas.microsoft.com/office/drawing/2014/main" id="{9308219B-6BA4-A675-58F4-EB62CC5220A2}"/>
              </a:ext>
            </a:extLst>
          </p:cNvPr>
          <p:cNvSpPr>
            <a:spLocks noGrp="1"/>
          </p:cNvSpPr>
          <p:nvPr/>
        </p:nvSpPr>
        <p:spPr>
          <a:xfrm>
            <a:off x="1684935" y="4548282"/>
            <a:ext cx="7420712" cy="1007928"/>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1600" kern="1200">
                <a:solidFill>
                  <a:schemeClr val="accent5"/>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a:buChar char="•"/>
            </a:pPr>
            <a:r>
              <a:rPr lang="en-GB" sz="1200" dirty="0">
                <a:solidFill>
                  <a:schemeClr val="tx1"/>
                </a:solidFill>
                <a:ea typeface="+mn-lt"/>
                <a:cs typeface="+mn-lt"/>
              </a:rPr>
              <a:t>There's a positive correlation between total steps taken and calories burned.</a:t>
            </a:r>
          </a:p>
          <a:p>
            <a:pPr marL="285750" indent="-285750">
              <a:buFont typeface="Arial"/>
              <a:buChar char="•"/>
            </a:pPr>
            <a:r>
              <a:rPr lang="en-GB" sz="1200" dirty="0">
                <a:solidFill>
                  <a:schemeClr val="tx1"/>
                </a:solidFill>
                <a:ea typeface="+mn-lt"/>
                <a:cs typeface="+mn-lt"/>
              </a:rPr>
              <a:t>Even with a high step count, the amount of sedentary time can significantly impact the total calories burned.</a:t>
            </a:r>
            <a:endParaRPr lang="en-GB" sz="1200">
              <a:solidFill>
                <a:schemeClr val="tx1"/>
              </a:solidFill>
              <a:ea typeface="+mn-lt"/>
              <a:cs typeface="+mn-lt"/>
            </a:endParaRPr>
          </a:p>
        </p:txBody>
      </p:sp>
      <p:sp>
        <p:nvSpPr>
          <p:cNvPr id="9" name="Text Placeholder 12">
            <a:extLst>
              <a:ext uri="{FF2B5EF4-FFF2-40B4-BE49-F238E27FC236}">
                <a16:creationId xmlns:a16="http://schemas.microsoft.com/office/drawing/2014/main" id="{7E4396D4-B07C-C999-51D6-54BB2E3C78DE}"/>
              </a:ext>
            </a:extLst>
          </p:cNvPr>
          <p:cNvSpPr>
            <a:spLocks noGrp="1"/>
          </p:cNvSpPr>
          <p:nvPr/>
        </p:nvSpPr>
        <p:spPr>
          <a:xfrm>
            <a:off x="587292" y="4596190"/>
            <a:ext cx="1878070" cy="195663"/>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1600" b="1" kern="1200">
                <a:solidFill>
                  <a:schemeClr val="accent5"/>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tx1">
                    <a:lumMod val="95000"/>
                    <a:lumOff val="5000"/>
                  </a:schemeClr>
                </a:solidFill>
                <a:ea typeface="+mn-lt"/>
                <a:cs typeface="+mn-lt"/>
              </a:rPr>
              <a:t>Key Points:</a:t>
            </a:r>
            <a:endParaRPr lang="en-GB">
              <a:solidFill>
                <a:schemeClr val="tx1">
                  <a:lumMod val="95000"/>
                  <a:lumOff val="5000"/>
                </a:schemeClr>
              </a:solidFill>
            </a:endParaRPr>
          </a:p>
        </p:txBody>
      </p:sp>
    </p:spTree>
    <p:extLst>
      <p:ext uri="{BB962C8B-B14F-4D97-AF65-F5344CB8AC3E}">
        <p14:creationId xmlns:p14="http://schemas.microsoft.com/office/powerpoint/2010/main" val="3876515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solidFill>
                  <a:srgbClr val="FFE471"/>
                </a:solidFill>
                <a:ea typeface="+mj-lt"/>
                <a:cs typeface="+mj-lt"/>
              </a:rPr>
              <a:t>Sedentary Behavior Analysis</a:t>
            </a:r>
            <a:br>
              <a:rPr lang="en-US" dirty="0"/>
            </a:br>
            <a:r>
              <a:rPr lang="en-US" sz="1600" dirty="0">
                <a:solidFill>
                  <a:srgbClr val="00B0F0"/>
                </a:solidFill>
                <a:ea typeface="+mj-lt"/>
                <a:cs typeface="+mj-lt"/>
              </a:rPr>
              <a:t>Scatter plot showing the relationship between total steps and sedentary minutes</a:t>
            </a:r>
          </a:p>
        </p:txBody>
      </p:sp>
      <p:pic>
        <p:nvPicPr>
          <p:cNvPr id="7" name="Content Placeholder 6" descr="A graph showing a number of steps&#10;&#10;Description automatically generated">
            <a:extLst>
              <a:ext uri="{FF2B5EF4-FFF2-40B4-BE49-F238E27FC236}">
                <a16:creationId xmlns:a16="http://schemas.microsoft.com/office/drawing/2014/main" id="{BDA0F89A-CFB2-2269-B0FA-BBFA9342A1D6}"/>
              </a:ext>
            </a:extLst>
          </p:cNvPr>
          <p:cNvPicPr>
            <a:picLocks noGrp="1" noChangeAspect="1"/>
          </p:cNvPicPr>
          <p:nvPr>
            <p:ph idx="1"/>
          </p:nvPr>
        </p:nvPicPr>
        <p:blipFill>
          <a:blip r:embed="rId2"/>
          <a:stretch>
            <a:fillRect/>
          </a:stretch>
        </p:blipFill>
        <p:spPr>
          <a:xfrm>
            <a:off x="652965" y="1356145"/>
            <a:ext cx="5571872" cy="3134178"/>
          </a:xfrm>
        </p:spPr>
      </p:pic>
      <p:sp>
        <p:nvSpPr>
          <p:cNvPr id="8" name="Text Placeholder 10">
            <a:extLst>
              <a:ext uri="{FF2B5EF4-FFF2-40B4-BE49-F238E27FC236}">
                <a16:creationId xmlns:a16="http://schemas.microsoft.com/office/drawing/2014/main" id="{9308219B-6BA4-A675-58F4-EB62CC5220A2}"/>
              </a:ext>
            </a:extLst>
          </p:cNvPr>
          <p:cNvSpPr>
            <a:spLocks noGrp="1"/>
          </p:cNvSpPr>
          <p:nvPr/>
        </p:nvSpPr>
        <p:spPr>
          <a:xfrm>
            <a:off x="1684935" y="4548282"/>
            <a:ext cx="7420712" cy="1007928"/>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1600" kern="1200">
                <a:solidFill>
                  <a:schemeClr val="accent5"/>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1450" indent="-171450">
              <a:buFont typeface="Arial"/>
              <a:buChar char="•"/>
            </a:pPr>
            <a:r>
              <a:rPr lang="en-GB" sz="1400" dirty="0">
                <a:solidFill>
                  <a:schemeClr val="tx1"/>
                </a:solidFill>
                <a:ea typeface="+mn-lt"/>
                <a:cs typeface="+mn-lt"/>
              </a:rPr>
              <a:t>Users with a high step count can still have significant sedentary time.</a:t>
            </a:r>
            <a:endParaRPr lang="en-US" sz="1400">
              <a:solidFill>
                <a:schemeClr val="tx1"/>
              </a:solidFill>
            </a:endParaRPr>
          </a:p>
          <a:p>
            <a:pPr marL="171450" indent="-171450">
              <a:buFont typeface="Arial"/>
              <a:buChar char="•"/>
            </a:pPr>
            <a:r>
              <a:rPr lang="en-GB" sz="1400" dirty="0">
                <a:solidFill>
                  <a:schemeClr val="tx1"/>
                </a:solidFill>
                <a:ea typeface="+mn-lt"/>
                <a:cs typeface="+mn-lt"/>
              </a:rPr>
              <a:t>Diverse lifestyle habits are observed among users.</a:t>
            </a:r>
            <a:endParaRPr lang="en-GB" sz="1400">
              <a:solidFill>
                <a:schemeClr val="tx1"/>
              </a:solidFill>
              <a:ea typeface="+mn-lt"/>
              <a:cs typeface="+mn-lt"/>
            </a:endParaRPr>
          </a:p>
        </p:txBody>
      </p:sp>
      <p:sp>
        <p:nvSpPr>
          <p:cNvPr id="9" name="Text Placeholder 12">
            <a:extLst>
              <a:ext uri="{FF2B5EF4-FFF2-40B4-BE49-F238E27FC236}">
                <a16:creationId xmlns:a16="http://schemas.microsoft.com/office/drawing/2014/main" id="{7E4396D4-B07C-C999-51D6-54BB2E3C78DE}"/>
              </a:ext>
            </a:extLst>
          </p:cNvPr>
          <p:cNvSpPr>
            <a:spLocks noGrp="1"/>
          </p:cNvSpPr>
          <p:nvPr/>
        </p:nvSpPr>
        <p:spPr>
          <a:xfrm>
            <a:off x="587292" y="4596190"/>
            <a:ext cx="1878070" cy="195663"/>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1600" b="1" kern="1200">
                <a:solidFill>
                  <a:schemeClr val="accent5"/>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tx1">
                    <a:lumMod val="95000"/>
                    <a:lumOff val="5000"/>
                  </a:schemeClr>
                </a:solidFill>
                <a:ea typeface="+mn-lt"/>
                <a:cs typeface="+mn-lt"/>
              </a:rPr>
              <a:t>Key Points:</a:t>
            </a:r>
            <a:endParaRPr lang="en-GB">
              <a:solidFill>
                <a:schemeClr val="tx1">
                  <a:lumMod val="95000"/>
                  <a:lumOff val="5000"/>
                </a:schemeClr>
              </a:solidFill>
            </a:endParaRPr>
          </a:p>
        </p:txBody>
      </p:sp>
    </p:spTree>
    <p:extLst>
      <p:ext uri="{BB962C8B-B14F-4D97-AF65-F5344CB8AC3E}">
        <p14:creationId xmlns:p14="http://schemas.microsoft.com/office/powerpoint/2010/main" val="11041229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solidFill>
                  <a:srgbClr val="FFE471"/>
                </a:solidFill>
                <a:ea typeface="+mj-lt"/>
                <a:cs typeface="+mj-lt"/>
              </a:rPr>
              <a:t>Temporal Analysis</a:t>
            </a:r>
            <a:br>
              <a:rPr lang="en-US" dirty="0"/>
            </a:br>
            <a:r>
              <a:rPr lang="en-US" sz="1600" dirty="0">
                <a:solidFill>
                  <a:srgbClr val="00B0F0"/>
                </a:solidFill>
                <a:ea typeface="+mj-lt"/>
                <a:cs typeface="+mj-lt"/>
              </a:rPr>
              <a:t>Bar plot showing hourly trends in steps taken</a:t>
            </a:r>
          </a:p>
        </p:txBody>
      </p:sp>
      <p:pic>
        <p:nvPicPr>
          <p:cNvPr id="7" name="Content Placeholder 6">
            <a:extLst>
              <a:ext uri="{FF2B5EF4-FFF2-40B4-BE49-F238E27FC236}">
                <a16:creationId xmlns:a16="http://schemas.microsoft.com/office/drawing/2014/main" id="{BDA0F89A-CFB2-2269-B0FA-BBFA9342A1D6}"/>
              </a:ext>
            </a:extLst>
          </p:cNvPr>
          <p:cNvPicPr>
            <a:picLocks noGrp="1" noChangeAspect="1"/>
          </p:cNvPicPr>
          <p:nvPr>
            <p:ph idx="1"/>
          </p:nvPr>
        </p:nvPicPr>
        <p:blipFill>
          <a:blip r:embed="rId2"/>
          <a:stretch>
            <a:fillRect/>
          </a:stretch>
        </p:blipFill>
        <p:spPr>
          <a:xfrm>
            <a:off x="652965" y="1356145"/>
            <a:ext cx="5571872" cy="3134178"/>
          </a:xfrm>
        </p:spPr>
      </p:pic>
      <p:sp>
        <p:nvSpPr>
          <p:cNvPr id="8" name="Text Placeholder 10">
            <a:extLst>
              <a:ext uri="{FF2B5EF4-FFF2-40B4-BE49-F238E27FC236}">
                <a16:creationId xmlns:a16="http://schemas.microsoft.com/office/drawing/2014/main" id="{9308219B-6BA4-A675-58F4-EB62CC5220A2}"/>
              </a:ext>
            </a:extLst>
          </p:cNvPr>
          <p:cNvSpPr>
            <a:spLocks noGrp="1"/>
          </p:cNvSpPr>
          <p:nvPr/>
        </p:nvSpPr>
        <p:spPr>
          <a:xfrm>
            <a:off x="1684935" y="4548282"/>
            <a:ext cx="7420712" cy="1007928"/>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1600" kern="1200">
                <a:solidFill>
                  <a:schemeClr val="accent5"/>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a:buChar char="•"/>
            </a:pPr>
            <a:r>
              <a:rPr lang="en-GB" sz="1400" dirty="0">
                <a:solidFill>
                  <a:schemeClr val="tx1"/>
                </a:solidFill>
                <a:ea typeface="+mn-lt"/>
                <a:cs typeface="+mn-lt"/>
              </a:rPr>
              <a:t>Users are more active during specific times of the day.</a:t>
            </a:r>
            <a:endParaRPr lang="en-US" sz="1400" dirty="0">
              <a:solidFill>
                <a:schemeClr val="tx1"/>
              </a:solidFill>
              <a:ea typeface="+mn-lt"/>
              <a:cs typeface="+mn-lt"/>
            </a:endParaRPr>
          </a:p>
          <a:p>
            <a:pPr marL="285750" indent="-285750">
              <a:buFont typeface="Arial"/>
              <a:buChar char="•"/>
            </a:pPr>
            <a:r>
              <a:rPr lang="en-GB" sz="1400" dirty="0">
                <a:solidFill>
                  <a:schemeClr val="tx1"/>
                </a:solidFill>
                <a:ea typeface="+mn-lt"/>
                <a:cs typeface="+mn-lt"/>
              </a:rPr>
              <a:t>Clear pattern of activity is observed throughout the day.</a:t>
            </a:r>
            <a:endParaRPr lang="en-GB">
              <a:solidFill>
                <a:schemeClr val="tx1"/>
              </a:solidFill>
              <a:ea typeface="+mn-lt"/>
              <a:cs typeface="+mn-lt"/>
            </a:endParaRPr>
          </a:p>
        </p:txBody>
      </p:sp>
      <p:sp>
        <p:nvSpPr>
          <p:cNvPr id="9" name="Text Placeholder 12">
            <a:extLst>
              <a:ext uri="{FF2B5EF4-FFF2-40B4-BE49-F238E27FC236}">
                <a16:creationId xmlns:a16="http://schemas.microsoft.com/office/drawing/2014/main" id="{7E4396D4-B07C-C999-51D6-54BB2E3C78DE}"/>
              </a:ext>
            </a:extLst>
          </p:cNvPr>
          <p:cNvSpPr>
            <a:spLocks noGrp="1"/>
          </p:cNvSpPr>
          <p:nvPr/>
        </p:nvSpPr>
        <p:spPr>
          <a:xfrm>
            <a:off x="587292" y="4596190"/>
            <a:ext cx="1878070" cy="195663"/>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1600" b="1" kern="1200">
                <a:solidFill>
                  <a:schemeClr val="accent5"/>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tx1">
                    <a:lumMod val="95000"/>
                    <a:lumOff val="5000"/>
                  </a:schemeClr>
                </a:solidFill>
                <a:ea typeface="+mn-lt"/>
                <a:cs typeface="+mn-lt"/>
              </a:rPr>
              <a:t>Key Points:</a:t>
            </a:r>
            <a:endParaRPr lang="en-GB">
              <a:solidFill>
                <a:schemeClr val="tx1">
                  <a:lumMod val="95000"/>
                  <a:lumOff val="5000"/>
                </a:schemeClr>
              </a:solidFill>
            </a:endParaRPr>
          </a:p>
        </p:txBody>
      </p:sp>
    </p:spTree>
    <p:extLst>
      <p:ext uri="{BB962C8B-B14F-4D97-AF65-F5344CB8AC3E}">
        <p14:creationId xmlns:p14="http://schemas.microsoft.com/office/powerpoint/2010/main" val="3770610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solidFill>
                  <a:srgbClr val="FFE471"/>
                </a:solidFill>
              </a:rPr>
              <a:t>Conclusion</a:t>
            </a:r>
            <a:br>
              <a:rPr lang="en-US" dirty="0">
                <a:solidFill>
                  <a:srgbClr val="FFE471"/>
                </a:solidFill>
                <a:cs typeface="Calibri"/>
              </a:rPr>
            </a:br>
            <a:r>
              <a:rPr lang="en-US" sz="1400" dirty="0">
                <a:solidFill>
                  <a:srgbClr val="00B0F0"/>
                </a:solidFill>
                <a:ea typeface="+mj-lt"/>
                <a:cs typeface="+mj-lt"/>
              </a:rPr>
              <a:t>Summary: Summarize the key findings and insights from the analysis</a:t>
            </a:r>
            <a:endParaRPr lang="en-US" sz="1400">
              <a:solidFill>
                <a:srgbClr val="00B0F0"/>
              </a:solidFill>
              <a:ea typeface="+mj-lt"/>
              <a:cs typeface="+mj-lt"/>
            </a:endParaRPr>
          </a:p>
        </p:txBody>
      </p:sp>
      <p:sp>
        <p:nvSpPr>
          <p:cNvPr id="16" name="Content Placeholder 4">
            <a:extLst>
              <a:ext uri="{FF2B5EF4-FFF2-40B4-BE49-F238E27FC236}">
                <a16:creationId xmlns:a16="http://schemas.microsoft.com/office/drawing/2014/main" id="{CD7E6DF3-2C6F-8EF1-ED52-0DE1FFB7D743}"/>
              </a:ext>
            </a:extLst>
          </p:cNvPr>
          <p:cNvSpPr txBox="1">
            <a:spLocks/>
          </p:cNvSpPr>
          <p:nvPr/>
        </p:nvSpPr>
        <p:spPr>
          <a:xfrm>
            <a:off x="437134" y="1541463"/>
            <a:ext cx="8262319" cy="3344113"/>
          </a:xfrm>
          <a:prstGeom prst="rect">
            <a:avLst/>
          </a:prstGeom>
        </p:spPr>
        <p:txBody>
          <a:bodyPr vert="horz" lIns="91440" tIns="45720" rIns="91440" bIns="45720" rtlCol="0" anchor="t">
            <a:noAutofit/>
          </a:bodyPr>
          <a:lstStyle>
            <a:lvl1pPr marL="0" indent="0" algn="ctr" defTabSz="914400" rtl="0" eaLnBrk="1" latinLnBrk="0" hangingPunct="1">
              <a:spcBef>
                <a:spcPct val="20000"/>
              </a:spcBef>
              <a:buFont typeface="Arial" pitchFamily="34" charset="0"/>
              <a:buNone/>
              <a:defRPr sz="2400" b="1" kern="1200">
                <a:solidFill>
                  <a:srgbClr val="C00000"/>
                </a:solidFill>
                <a:latin typeface="+mn-lt"/>
                <a:ea typeface="+mn-ea"/>
                <a:cs typeface="+mn-cs"/>
              </a:defRPr>
            </a:lvl1pPr>
            <a:lvl2pPr marL="457200" indent="0" algn="l" defTabSz="914400" rtl="0" eaLnBrk="1" latinLnBrk="0" hangingPunct="1">
              <a:spcBef>
                <a:spcPct val="20000"/>
              </a:spcBef>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spcBef>
                <a:spcPct val="20000"/>
              </a:spcBef>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9pPr>
          </a:lstStyle>
          <a:p>
            <a:pPr algn="l"/>
            <a:r>
              <a:rPr lang="en-US" sz="1600" dirty="0">
                <a:solidFill>
                  <a:schemeClr val="tx1"/>
                </a:solidFill>
                <a:ea typeface="+mn-lt"/>
                <a:cs typeface="+mn-lt"/>
              </a:rPr>
              <a:t>Key insights:</a:t>
            </a:r>
            <a:endParaRPr lang="en-US">
              <a:solidFill>
                <a:schemeClr val="tx1"/>
              </a:solidFill>
              <a:cs typeface="Calibri"/>
            </a:endParaRPr>
          </a:p>
          <a:p>
            <a:pPr algn="l"/>
            <a:r>
              <a:rPr lang="en-US" sz="1400" b="0" dirty="0">
                <a:solidFill>
                  <a:schemeClr val="tx1"/>
                </a:solidFill>
                <a:ea typeface="+mn-lt"/>
                <a:cs typeface="+mn-lt"/>
              </a:rPr>
              <a:t>1. </a:t>
            </a:r>
            <a:r>
              <a:rPr lang="en-US" sz="1400" dirty="0">
                <a:solidFill>
                  <a:schemeClr val="tx1"/>
                </a:solidFill>
                <a:ea typeface="+mn-lt"/>
                <a:cs typeface="+mn-lt"/>
              </a:rPr>
              <a:t>Physical Activity and Caloric Expenditure:</a:t>
            </a:r>
            <a:r>
              <a:rPr lang="en-US" sz="1400" b="0" dirty="0">
                <a:solidFill>
                  <a:schemeClr val="tx1"/>
                </a:solidFill>
                <a:ea typeface="+mn-lt"/>
                <a:cs typeface="+mn-lt"/>
              </a:rPr>
              <a:t> There is a positive correlation between very active minutes and calories burned, as well as between total steps and calories burned. This suggests that increasing physical activity levels can lead to higher energy expenditure, which is crucial for fitness and weight management.</a:t>
            </a:r>
            <a:endParaRPr lang="en-US">
              <a:solidFill>
                <a:schemeClr val="tx1"/>
              </a:solidFill>
              <a:cs typeface="Calibri"/>
            </a:endParaRPr>
          </a:p>
          <a:p>
            <a:pPr algn="l"/>
            <a:r>
              <a:rPr lang="en-US" sz="1400" b="0" dirty="0">
                <a:solidFill>
                  <a:schemeClr val="tx1"/>
                </a:solidFill>
                <a:ea typeface="+mn-lt"/>
                <a:cs typeface="+mn-lt"/>
              </a:rPr>
              <a:t>2. </a:t>
            </a:r>
            <a:r>
              <a:rPr lang="en-US" sz="1400" dirty="0">
                <a:solidFill>
                  <a:schemeClr val="tx1"/>
                </a:solidFill>
                <a:ea typeface="+mn-lt"/>
                <a:cs typeface="+mn-lt"/>
              </a:rPr>
              <a:t>Sleep Duration and Sedentary Behavior: </a:t>
            </a:r>
            <a:r>
              <a:rPr lang="en-US" sz="1400" b="0" dirty="0">
                <a:solidFill>
                  <a:schemeClr val="tx1"/>
                </a:solidFill>
                <a:ea typeface="+mn-lt"/>
                <a:cs typeface="+mn-lt"/>
              </a:rPr>
              <a:t>Users who sleep more tend to be less sedentary, indicating a potential relationship between sleep quality and activity levels. Additionally, there is a progressive increase in sleep duration from Monday to Sunday, highlighting the importance of weekend recovery.</a:t>
            </a:r>
            <a:endParaRPr lang="en-US">
              <a:solidFill>
                <a:schemeClr val="tx1"/>
              </a:solidFill>
              <a:cs typeface="Calibri"/>
            </a:endParaRPr>
          </a:p>
          <a:p>
            <a:pPr algn="l"/>
            <a:r>
              <a:rPr lang="en-US" sz="1400" b="0" dirty="0">
                <a:solidFill>
                  <a:schemeClr val="tx1"/>
                </a:solidFill>
                <a:ea typeface="+mn-lt"/>
                <a:cs typeface="+mn-lt"/>
              </a:rPr>
              <a:t>3. </a:t>
            </a:r>
            <a:r>
              <a:rPr lang="en-US" sz="1400" dirty="0">
                <a:solidFill>
                  <a:schemeClr val="tx1"/>
                </a:solidFill>
                <a:ea typeface="+mn-lt"/>
                <a:cs typeface="+mn-lt"/>
              </a:rPr>
              <a:t>Activity Patterns and Lifestyle Habits: </a:t>
            </a:r>
            <a:r>
              <a:rPr lang="en-US" sz="1400" b="0" dirty="0">
                <a:solidFill>
                  <a:schemeClr val="tx1"/>
                </a:solidFill>
                <a:ea typeface="+mn-lt"/>
                <a:cs typeface="+mn-lt"/>
              </a:rPr>
              <a:t>Weekly activity patterns vary significantly, with peaks observed on certain days such as Tuesday. This variation could be influenced by users' lifestyle habits, work schedules, or personal routines.</a:t>
            </a:r>
            <a:endParaRPr lang="en-US" dirty="0">
              <a:solidFill>
                <a:schemeClr val="tx1"/>
              </a:solidFill>
              <a:cs typeface="Calibri"/>
            </a:endParaRPr>
          </a:p>
          <a:p>
            <a:pPr algn="l"/>
            <a:r>
              <a:rPr lang="en-US" sz="1400" b="0" dirty="0">
                <a:solidFill>
                  <a:schemeClr val="tx1"/>
                </a:solidFill>
                <a:ea typeface="+mn-lt"/>
                <a:cs typeface="+mn-lt"/>
              </a:rPr>
              <a:t>4. </a:t>
            </a:r>
            <a:r>
              <a:rPr lang="en-US" sz="1400" dirty="0">
                <a:solidFill>
                  <a:schemeClr val="tx1"/>
                </a:solidFill>
                <a:ea typeface="+mn-lt"/>
                <a:cs typeface="+mn-lt"/>
              </a:rPr>
              <a:t>Sedentary Behavior Impact:</a:t>
            </a:r>
            <a:r>
              <a:rPr lang="en-US" sz="1400" b="0" dirty="0">
                <a:solidFill>
                  <a:schemeClr val="tx1"/>
                </a:solidFill>
                <a:ea typeface="+mn-lt"/>
                <a:cs typeface="+mn-lt"/>
              </a:rPr>
              <a:t> Sedentary time significantly affects total calories burned, emphasizing the need to reduce sedentary behavior even when achieving high step counts. Addressing sedentary behavior could be essential for overall health and energy expenditure.</a:t>
            </a:r>
            <a:endParaRPr lang="en-US">
              <a:solidFill>
                <a:schemeClr val="tx1"/>
              </a:solidFill>
              <a:cs typeface="Calibri"/>
            </a:endParaRPr>
          </a:p>
          <a:p>
            <a:pPr algn="l"/>
            <a:endParaRPr lang="en-US" dirty="0">
              <a:cs typeface="Calibri"/>
            </a:endParaRPr>
          </a:p>
        </p:txBody>
      </p:sp>
    </p:spTree>
    <p:extLst>
      <p:ext uri="{BB962C8B-B14F-4D97-AF65-F5344CB8AC3E}">
        <p14:creationId xmlns:p14="http://schemas.microsoft.com/office/powerpoint/2010/main" val="36527585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57</Words>
  <Application>Microsoft Office PowerPoint</Application>
  <PresentationFormat>On-screen Show (16:9)</PresentationFormat>
  <Paragraphs>22</Paragraphs>
  <Slides>11</Slides>
  <Notes>1</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Case study (Bellabeat) : How Can a Wellness Technology Company Play It Smart?</vt:lpstr>
      <vt:lpstr> Problem Statement : Unlocking Growth Opportunities for Bellabeat: Leveraging Data Insights to Drive Strategic Decision-Making</vt:lpstr>
      <vt:lpstr>Analysis of Bellabeat products</vt:lpstr>
      <vt:lpstr>Activity Analysis Bar graph showing the distribution of very active minutes per day</vt:lpstr>
      <vt:lpstr>Sleep Analysis Bar graph showing the average hours asleep per day of the week</vt:lpstr>
      <vt:lpstr>Calorie Burn Analysis Scatter plot depicting the relationship between total steps and calories burned</vt:lpstr>
      <vt:lpstr>Sedentary Behavior Analysis Scatter plot showing the relationship between total steps and sedentary minutes</vt:lpstr>
      <vt:lpstr>Temporal Analysis Bar plot showing hourly trends in steps taken</vt:lpstr>
      <vt:lpstr>Conclusion Summary: Summarize the key findings and insights from the analysis</vt:lpstr>
      <vt:lpstr>Recommendations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(Bellabeat) : How Can a Wellness Technology Company Play It Smart?</dc:title>
  <dc:creator/>
  <cp:lastModifiedBy/>
  <cp:revision>183</cp:revision>
  <dcterms:created xsi:type="dcterms:W3CDTF">2017-08-01T15:40:51Z</dcterms:created>
  <dcterms:modified xsi:type="dcterms:W3CDTF">2024-03-26T06:55:06Z</dcterms:modified>
</cp:coreProperties>
</file>

<file path=docProps/thumbnail.jpeg>
</file>